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49A-8023-4D66-8B40-C384E357F45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6EBF47-ACDB-4980-8E2F-927E12CA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49A-8023-4D66-8B40-C384E357F45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F47-ACDB-4980-8E2F-927E12CA2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49A-8023-4D66-8B40-C384E357F45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F47-ACDB-4980-8E2F-927E12CA2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49A-8023-4D66-8B40-C384E357F45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F47-ACDB-4980-8E2F-927E12CA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49A-8023-4D66-8B40-C384E357F45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6EBF47-ACDB-4980-8E2F-927E12CA2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49A-8023-4D66-8B40-C384E357F45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F47-ACDB-4980-8E2F-927E12CA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49A-8023-4D66-8B40-C384E357F45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F47-ACDB-4980-8E2F-927E12CA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49A-8023-4D66-8B40-C384E357F45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F47-ACDB-4980-8E2F-927E12CA2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49A-8023-4D66-8B40-C384E357F45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F47-ACDB-4980-8E2F-927E12CA2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49A-8023-4D66-8B40-C384E357F45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BF47-ACDB-4980-8E2F-927E12CA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549A-8023-4D66-8B40-C384E357F45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6EBF47-ACDB-4980-8E2F-927E12CA2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97549A-8023-4D66-8B40-C384E357F45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6EBF47-ACDB-4980-8E2F-927E12CA2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365104"/>
            <a:ext cx="7488832" cy="208823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Психолог УВВР Бачинина М.А.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ctr"/>
            <a:r>
              <a:rPr lang="ru-RU" dirty="0" smtClean="0"/>
              <a:t>Екатеринбург, 2016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Профилактика и противодействие экстремизму в молодежной среде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Экстремизм</a:t>
            </a:r>
            <a:r>
              <a:rPr lang="ru-RU" dirty="0" smtClean="0"/>
              <a:t> 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(от фр. </a:t>
            </a:r>
            <a:r>
              <a:rPr lang="en-US" sz="3600" dirty="0" err="1" smtClean="0"/>
              <a:t>exremisme</a:t>
            </a:r>
            <a:r>
              <a:rPr lang="ru-RU" sz="3600" dirty="0" smtClean="0"/>
              <a:t>, от лат. </a:t>
            </a:r>
            <a:r>
              <a:rPr lang="en-US" sz="3600" dirty="0" err="1" smtClean="0"/>
              <a:t>extremus</a:t>
            </a:r>
            <a:r>
              <a:rPr lang="ru-RU" sz="3600" dirty="0" smtClean="0"/>
              <a:t>  - крайний) – это приверженность к крайним взглядам и действиям, радикально отрицающим существующие в обществе нормы и правила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6379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Категории </a:t>
            </a:r>
            <a:r>
              <a:rPr lang="ru-RU" b="1" dirty="0" smtClean="0"/>
              <a:t>молодёжи, </a:t>
            </a:r>
            <a:r>
              <a:rPr lang="ru-RU" b="1" dirty="0"/>
              <a:t>наиболее </a:t>
            </a:r>
            <a:r>
              <a:rPr lang="ru-RU" b="1" dirty="0" smtClean="0"/>
              <a:t>склонные </a:t>
            </a:r>
            <a:r>
              <a:rPr lang="ru-RU" b="1" dirty="0"/>
              <a:t>к экстремистской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212976"/>
            <a:ext cx="8229600" cy="336156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По данным </a:t>
            </a:r>
            <a:r>
              <a:rPr lang="ru-RU" sz="3200" dirty="0"/>
              <a:t>МВД России, </a:t>
            </a:r>
            <a:endParaRPr lang="en-US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в </a:t>
            </a:r>
            <a:r>
              <a:rPr lang="ru-RU" sz="3200" dirty="0"/>
              <a:t>среднем </a:t>
            </a:r>
            <a:r>
              <a:rPr lang="ru-RU" sz="3200" b="1" dirty="0"/>
              <a:t>до </a:t>
            </a:r>
            <a:r>
              <a:rPr lang="ru-RU" sz="3200" b="1" dirty="0" smtClean="0"/>
              <a:t>80</a:t>
            </a:r>
            <a:r>
              <a:rPr lang="en-US" sz="3200" b="1" dirty="0" smtClean="0"/>
              <a:t>%</a:t>
            </a:r>
            <a:r>
              <a:rPr lang="ru-RU" sz="3200" b="1" dirty="0" smtClean="0"/>
              <a:t> </a:t>
            </a:r>
            <a:r>
              <a:rPr lang="ru-RU" sz="3200" dirty="0"/>
              <a:t>участников группировок экстремистской направленности составляют молодые люди в возрасте </a:t>
            </a:r>
            <a:r>
              <a:rPr lang="ru-RU" sz="3200" b="1" dirty="0"/>
              <a:t>от 14 до 20 </a:t>
            </a:r>
            <a:r>
              <a:rPr lang="ru-RU" sz="3200" b="1" dirty="0" smtClean="0"/>
              <a:t>лет</a:t>
            </a:r>
            <a:endParaRPr lang="en-US" sz="3200" b="1" dirty="0" smtClean="0"/>
          </a:p>
          <a:p>
            <a:pPr marL="109728" indent="0" algn="just">
              <a:buNone/>
            </a:pPr>
            <a:r>
              <a:rPr lang="ru-RU" sz="3200" dirty="0" smtClean="0"/>
              <a:t>(</a:t>
            </a:r>
            <a:r>
              <a:rPr lang="ru-RU" sz="3200" dirty="0"/>
              <a:t>в редких случаях до 25-30 лет)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Категории </a:t>
            </a:r>
            <a:r>
              <a:rPr lang="ru-RU" b="1" dirty="0" smtClean="0"/>
              <a:t>молодёжи, </a:t>
            </a:r>
            <a:r>
              <a:rPr lang="ru-RU" b="1" dirty="0"/>
              <a:t>наиболее склонных к экстремистской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 fontScale="92500" lnSpcReduction="20000"/>
          </a:bodyPr>
          <a:lstStyle/>
          <a:p>
            <a:r>
              <a:rPr lang="ru-RU" sz="3500" dirty="0" smtClean="0"/>
              <a:t>выходцы </a:t>
            </a:r>
            <a:r>
              <a:rPr lang="ru-RU" sz="3500" dirty="0"/>
              <a:t>из неблагополучных, социально-дезориентированных </a:t>
            </a:r>
            <a:r>
              <a:rPr lang="ru-RU" sz="3500" dirty="0" smtClean="0"/>
              <a:t>семей; </a:t>
            </a:r>
            <a:endParaRPr lang="en-US" sz="3500" dirty="0" smtClean="0"/>
          </a:p>
          <a:p>
            <a:r>
              <a:rPr lang="ru-RU" sz="3500" dirty="0"/>
              <a:t>«золотая молодежь</a:t>
            </a:r>
            <a:r>
              <a:rPr lang="ru-RU" sz="3500" dirty="0" smtClean="0"/>
              <a:t>»;</a:t>
            </a:r>
          </a:p>
          <a:p>
            <a:r>
              <a:rPr lang="ru-RU" sz="3500" dirty="0"/>
              <a:t>молодежь, </a:t>
            </a:r>
            <a:r>
              <a:rPr lang="ru-RU" sz="3500" dirty="0" smtClean="0"/>
              <a:t>имеющая </a:t>
            </a:r>
            <a:r>
              <a:rPr lang="ru-RU" sz="3500" dirty="0"/>
              <a:t>склонность к </a:t>
            </a:r>
            <a:r>
              <a:rPr lang="ru-RU" sz="3500" dirty="0" smtClean="0"/>
              <a:t>агрессии;</a:t>
            </a:r>
          </a:p>
          <a:p>
            <a:r>
              <a:rPr lang="ru-RU" sz="3500" dirty="0"/>
              <a:t>члены экстремистских политических, религиозных организаций, движений, тоталитарных сект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40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Личностные особенности, </a:t>
            </a:r>
            <a:r>
              <a:rPr lang="ru-RU" sz="4000" b="1" dirty="0"/>
              <a:t>повышающие риск вовлечения в экстремистскую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ym typeface="Symbol"/>
              </a:rPr>
              <a:t></a:t>
            </a:r>
            <a:r>
              <a:rPr lang="ru-RU" dirty="0"/>
              <a:t> </a:t>
            </a:r>
            <a:r>
              <a:rPr lang="ru-RU" sz="2800" dirty="0"/>
              <a:t>трудность формирования жизненных ориентиров, ценностей; </a:t>
            </a:r>
            <a:br>
              <a:rPr lang="ru-RU" sz="2800" dirty="0"/>
            </a:br>
            <a:r>
              <a:rPr lang="ru-RU" sz="2800" dirty="0">
                <a:sym typeface="Symbol"/>
              </a:rPr>
              <a:t></a:t>
            </a:r>
            <a:r>
              <a:rPr lang="ru-RU" sz="2800" dirty="0"/>
              <a:t> переживание собственной </a:t>
            </a:r>
            <a:r>
              <a:rPr lang="ru-RU" sz="2800" dirty="0" err="1"/>
              <a:t>неуспешности</a:t>
            </a:r>
            <a:r>
              <a:rPr lang="ru-RU" sz="2800" dirty="0"/>
              <a:t>; </a:t>
            </a:r>
            <a:br>
              <a:rPr lang="ru-RU" sz="2800" dirty="0"/>
            </a:br>
            <a:r>
              <a:rPr lang="ru-RU" sz="2800" dirty="0">
                <a:sym typeface="Symbol"/>
              </a:rPr>
              <a:t></a:t>
            </a:r>
            <a:r>
              <a:rPr lang="ru-RU" sz="2800" dirty="0"/>
              <a:t> трудности </a:t>
            </a:r>
            <a:r>
              <a:rPr lang="ru-RU" sz="2800" dirty="0" err="1"/>
              <a:t>самопонимания</a:t>
            </a:r>
            <a:r>
              <a:rPr lang="ru-RU" sz="2800" dirty="0"/>
              <a:t>, неадекватная самооценка; </a:t>
            </a:r>
            <a:br>
              <a:rPr lang="ru-RU" sz="2800" dirty="0"/>
            </a:br>
            <a:r>
              <a:rPr lang="ru-RU" sz="2800" dirty="0">
                <a:sym typeface="Symbol"/>
              </a:rPr>
              <a:t></a:t>
            </a:r>
            <a:r>
              <a:rPr lang="ru-RU" sz="2800" dirty="0"/>
              <a:t> отсутствие позитивных жизненных целей; </a:t>
            </a:r>
            <a:br>
              <a:rPr lang="ru-RU" sz="2800" dirty="0"/>
            </a:br>
            <a:r>
              <a:rPr lang="ru-RU" sz="2800" dirty="0">
                <a:sym typeface="Symbol"/>
              </a:rPr>
              <a:t></a:t>
            </a:r>
            <a:r>
              <a:rPr lang="ru-RU" sz="2800" dirty="0"/>
              <a:t> неумение взаимодействовать с окружающими; </a:t>
            </a:r>
            <a:br>
              <a:rPr lang="ru-RU" sz="2800" dirty="0"/>
            </a:br>
            <a:r>
              <a:rPr lang="ru-RU" sz="2800" dirty="0">
                <a:sym typeface="Symbol"/>
              </a:rPr>
              <a:t></a:t>
            </a:r>
            <a:r>
              <a:rPr lang="ru-RU" sz="2800" dirty="0"/>
              <a:t> неустойчивость эмоциональной сферы.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82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Развитие молодежного </a:t>
            </a:r>
            <a:r>
              <a:rPr lang="ru-RU" b="1" dirty="0" smtClean="0"/>
              <a:t>экстремизма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- это </a:t>
            </a:r>
            <a:r>
              <a:rPr lang="ru-RU" sz="3600" dirty="0"/>
              <a:t>свидетельство недостаточной социальной адаптации молодежи, развития асоциальных установок ее сознания, вызывающих противоправные образцы ее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3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Адаптация к условиям обучения</a:t>
            </a:r>
            <a:br>
              <a:rPr lang="ru-RU" b="1" dirty="0" smtClean="0"/>
            </a:br>
            <a:r>
              <a:rPr lang="ru-RU" b="1" dirty="0" smtClean="0"/>
              <a:t> в вузе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/>
              <a:t>1. Адаптация в обществе </a:t>
            </a:r>
          </a:p>
          <a:p>
            <a:pPr marL="0" indent="0">
              <a:buNone/>
            </a:pPr>
            <a:r>
              <a:rPr lang="ru-RU" sz="3200" dirty="0" smtClean="0"/>
              <a:t>1.1 Знакомство с новым коллективом </a:t>
            </a:r>
          </a:p>
          <a:p>
            <a:pPr marL="0" indent="0">
              <a:buNone/>
            </a:pPr>
            <a:r>
              <a:rPr lang="ru-RU" sz="3200" dirty="0" smtClean="0"/>
              <a:t>1.2 Контакт с преподавателями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2. Адаптация к процессу учебы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3. Адаптация к новым условиям жизни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84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Особенности организации работы по  </a:t>
            </a:r>
            <a:br>
              <a:rPr lang="ru-RU" b="1" dirty="0" smtClean="0"/>
            </a:br>
            <a:r>
              <a:rPr lang="ru-RU" b="1" dirty="0" smtClean="0"/>
              <a:t>профилактике экстремизма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3100" dirty="0"/>
              <a:t>Информационно­-просветительская деятельность, направленная на пропаганду знаний социального и психологического характера среди всех участников образовательного процесса.  </a:t>
            </a:r>
          </a:p>
          <a:p>
            <a:pPr lvl="0"/>
            <a:r>
              <a:rPr lang="ru-RU" sz="3100" dirty="0"/>
              <a:t>Интерактивная деятельность –деятельность, которая построена в режиме активного общения и ведет к взаимопониманию, взаимодействию,  к  совместному  решению  общих, но значимых для каждого участника задач. </a:t>
            </a:r>
          </a:p>
          <a:p>
            <a:pPr lvl="0"/>
            <a:r>
              <a:rPr lang="ru-RU" sz="3100" dirty="0"/>
              <a:t>Альтернативная деятельность –деятельность, организованная в свободное от учебы время и направленная на развитие позитивной  активности  всех  участников образовательного процесса и не  упоминает впрямую данное социальное явление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7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6844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714</TotalTime>
  <Words>253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Профилактика и противодействие экстремизму в молодежной среде</vt:lpstr>
      <vt:lpstr>Экстремизм  - </vt:lpstr>
      <vt:lpstr>Категории молодёжи, наиболее склонные к экстремистской деятельности</vt:lpstr>
      <vt:lpstr>Категории молодёжи, наиболее склонных к экстремистской деятельности</vt:lpstr>
      <vt:lpstr>Личностные особенности, повышающие риск вовлечения в экстремистскую деятельность</vt:lpstr>
      <vt:lpstr>Развитие молодежного экстремизма</vt:lpstr>
      <vt:lpstr>Адаптация к условиям обучения  в вузе</vt:lpstr>
      <vt:lpstr>Особенности организации работы по   профилактике экстремизма 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и противодействие экстремизму в молодежной среде</dc:title>
  <dc:creator>MBachinina</dc:creator>
  <cp:lastModifiedBy>Алексей Бачинин</cp:lastModifiedBy>
  <cp:revision>22</cp:revision>
  <dcterms:created xsi:type="dcterms:W3CDTF">2016-04-14T11:12:50Z</dcterms:created>
  <dcterms:modified xsi:type="dcterms:W3CDTF">2016-04-17T15:14:51Z</dcterms:modified>
</cp:coreProperties>
</file>